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Arvo" panose="020B0604020202020204" charset="0"/>
      <p:regular r:id="rId28"/>
      <p:bold r:id="rId29"/>
      <p:italic r:id="rId30"/>
      <p:boldItalic r:id="rId31"/>
    </p:embeddedFont>
    <p:embeddedFont>
      <p:font typeface="Didact Gothic" panose="020B0604020202020204" charset="0"/>
      <p:regular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Oswald" panose="020B0604020202020204" charset="0"/>
      <p:regular r:id="rId37"/>
      <p:bold r:id="rId38"/>
    </p:embeddedFont>
    <p:embeddedFont>
      <p:font typeface="Oswald Regular" panose="020B0604020202020204" charset="0"/>
      <p:regular r:id="rId39"/>
      <p:bold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8c45e4e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8c45e4ef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8c45e4e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8c45e4e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c10e028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8c10e028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8fe0404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8fe0404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c10e028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8c10e028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8f8130e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8f8130e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c10e028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8c10e028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f8130ef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8f8130ef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fe0404e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fe0404e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a15755a3a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a15755a3a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8c10e028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8c10e028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8f8130ef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8f8130ef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f8130ef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f8130ef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7c365f9a0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7c365f9a0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15755a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a15755a3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8fe0404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8fe0404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8c45e4e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8c45e4e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c365f9a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c365f9a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7c365f9a0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7c365f9a0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b68ffdf2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b68ffdf2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8c45e4ef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8c45e4ef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1">
  <p:cSld name="TITLE_2">
    <p:bg>
      <p:bgPr>
        <a:solidFill>
          <a:srgbClr val="F3F3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-18300"/>
            <a:ext cx="9144000" cy="51801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1662" y="3555875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91662" y="1545450"/>
            <a:ext cx="381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solidFill>
          <a:srgbClr val="F3F3F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ctrTitle"/>
          </p:nvPr>
        </p:nvSpPr>
        <p:spPr>
          <a:xfrm>
            <a:off x="426375" y="854863"/>
            <a:ext cx="280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272675" y="135227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ctrTitle" idx="2"/>
          </p:nvPr>
        </p:nvSpPr>
        <p:spPr>
          <a:xfrm>
            <a:off x="5879939" y="31022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3"/>
          </p:nvPr>
        </p:nvSpPr>
        <p:spPr>
          <a:xfrm>
            <a:off x="5879939" y="359968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3" name="Google Shape;93;p11"/>
          <p:cNvSpPr txBox="1">
            <a:spLocks noGrp="1"/>
          </p:cNvSpPr>
          <p:nvPr>
            <p:ph type="ctrTitle" idx="4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_1_1_2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rot="-5400000">
            <a:off x="2000300" y="288000"/>
            <a:ext cx="5143500" cy="45675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1130"/>
              </a:solidFill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1"/>
          </p:nvPr>
        </p:nvSpPr>
        <p:spPr>
          <a:xfrm>
            <a:off x="2391825" y="1005350"/>
            <a:ext cx="435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1_1_1">
    <p:bg>
      <p:bgPr>
        <a:solidFill>
          <a:srgbClr val="F3F3F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 rot="-5400000">
            <a:off x="-1145448" y="1953300"/>
            <a:ext cx="5143500" cy="123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1130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 rot="-5400000">
            <a:off x="84425" y="1953300"/>
            <a:ext cx="5143500" cy="1236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1130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 idx="2"/>
          </p:nvPr>
        </p:nvSpPr>
        <p:spPr>
          <a:xfrm>
            <a:off x="4301200" y="1306250"/>
            <a:ext cx="1607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">
  <p:cSld name="TITLE_1_1_1_1_1_1_2">
    <p:bg>
      <p:bgPr>
        <a:solidFill>
          <a:srgbClr val="F3F3F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6269"/>
              </a:solidFill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1_1_1_2_2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DESIGN">
  <p:cSld name="TITLE_1_1_1_1_1_1_2_1"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_1_1_1_1_1_1_1"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TITLE_1_1_1_1_1_1_1_1">
    <p:bg>
      <p:bgPr>
        <a:solidFill>
          <a:srgbClr val="F3F3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4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solidFill>
          <a:srgbClr val="F3F3F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51" y="-12425"/>
            <a:ext cx="91440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 flipH="1">
            <a:off x="3940325" y="2001166"/>
            <a:ext cx="5193600" cy="11664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695721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89339" y="2129589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05744" y="159563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1695721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2097458" y="27874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4" hasCustomPrompt="1"/>
          </p:nvPr>
        </p:nvSpPr>
        <p:spPr>
          <a:xfrm>
            <a:off x="805744" y="2365905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4689046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5"/>
          </p:nvPr>
        </p:nvSpPr>
        <p:spPr>
          <a:xfrm>
            <a:off x="5082664" y="2129589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6" hasCustomPrompt="1"/>
          </p:nvPr>
        </p:nvSpPr>
        <p:spPr>
          <a:xfrm>
            <a:off x="3799069" y="159563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4689046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7"/>
          </p:nvPr>
        </p:nvSpPr>
        <p:spPr>
          <a:xfrm>
            <a:off x="5090783" y="27874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799069" y="2365905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ITLE_1_1">
    <p:bg>
      <p:bgPr>
        <a:solidFill>
          <a:srgbClr val="F3F3F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 flipH="1">
            <a:off x="2412425" y="1398150"/>
            <a:ext cx="4319100" cy="13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solidFill>
          <a:srgbClr val="F3F3F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3541876" y="358022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515950" y="3209275"/>
            <a:ext cx="41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6269"/>
              </a:solidFill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">
  <p:cSld name="TITLE_1_1_1_2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5185650" y="1882850"/>
            <a:ext cx="266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982673" y="25391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44" name="Google Shape;44;p6"/>
          <p:cNvGrpSpPr/>
          <p:nvPr/>
        </p:nvGrpSpPr>
        <p:grpSpPr>
          <a:xfrm>
            <a:off x="2037725" y="-27925"/>
            <a:ext cx="1419397" cy="5193600"/>
            <a:chOff x="2037725" y="-27925"/>
            <a:chExt cx="1419397" cy="51936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24125" y="1985675"/>
              <a:ext cx="5193600" cy="11664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5400000">
              <a:off x="3098722" y="2438200"/>
              <a:ext cx="449700" cy="267100"/>
            </a:xfrm>
            <a:prstGeom prst="flowChartExtract">
              <a:avLst/>
            </a:prstGeom>
            <a:solidFill>
              <a:srgbClr val="466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TITLE_1_1_1_2_1">
    <p:bg>
      <p:bgPr>
        <a:solidFill>
          <a:srgbClr val="F3F3F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4943814" y="1202875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4943826" y="1645175"/>
            <a:ext cx="222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 idx="2"/>
          </p:nvPr>
        </p:nvSpPr>
        <p:spPr>
          <a:xfrm>
            <a:off x="4943814" y="31887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3"/>
          </p:nvPr>
        </p:nvSpPr>
        <p:spPr>
          <a:xfrm>
            <a:off x="4943826" y="3631000"/>
            <a:ext cx="222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ctrTitle" idx="4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ctrTitle" idx="5"/>
          </p:nvPr>
        </p:nvSpPr>
        <p:spPr>
          <a:xfrm>
            <a:off x="1733277" y="1202875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6"/>
          </p:nvPr>
        </p:nvSpPr>
        <p:spPr>
          <a:xfrm>
            <a:off x="1733288" y="1645175"/>
            <a:ext cx="222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ctrTitle" idx="7"/>
          </p:nvPr>
        </p:nvSpPr>
        <p:spPr>
          <a:xfrm>
            <a:off x="1733277" y="3188700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8"/>
          </p:nvPr>
        </p:nvSpPr>
        <p:spPr>
          <a:xfrm>
            <a:off x="1733287" y="3631000"/>
            <a:ext cx="222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solidFill>
          <a:srgbClr val="F3F3F3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0" y="0"/>
            <a:ext cx="8835000" cy="5143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-5400000">
            <a:off x="2850450" y="194663"/>
            <a:ext cx="3443100" cy="4824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1130"/>
              </a:solidFill>
            </a:endParaRPr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3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 hasCustomPrompt="1"/>
          </p:nvPr>
        </p:nvSpPr>
        <p:spPr>
          <a:xfrm>
            <a:off x="2939475" y="1849800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title" idx="4" hasCustomPrompt="1"/>
          </p:nvPr>
        </p:nvSpPr>
        <p:spPr>
          <a:xfrm>
            <a:off x="2939475" y="2844400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 idx="5" hasCustomPrompt="1"/>
          </p:nvPr>
        </p:nvSpPr>
        <p:spPr>
          <a:xfrm>
            <a:off x="2939475" y="809100"/>
            <a:ext cx="3265200" cy="9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TITLE_1_1_1_2_1_1_1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36475" y="1241138"/>
            <a:ext cx="244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979475" y="1662363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ctrTitle" idx="2"/>
          </p:nvPr>
        </p:nvSpPr>
        <p:spPr>
          <a:xfrm>
            <a:off x="3247389" y="1241138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"/>
          </p:nvPr>
        </p:nvSpPr>
        <p:spPr>
          <a:xfrm>
            <a:off x="3580989" y="1662363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ctrTitle" idx="4"/>
          </p:nvPr>
        </p:nvSpPr>
        <p:spPr>
          <a:xfrm>
            <a:off x="5826677" y="1241138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5"/>
          </p:nvPr>
        </p:nvSpPr>
        <p:spPr>
          <a:xfrm>
            <a:off x="6160277" y="1662363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6269"/>
              </a:solidFill>
            </a:endParaRPr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0" name="Google Shape;80;p9"/>
          <p:cNvSpPr txBox="1">
            <a:spLocks noGrp="1"/>
          </p:cNvSpPr>
          <p:nvPr>
            <p:ph type="ctrTitle" idx="6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_1_1_2_1_1_1_1">
    <p:bg>
      <p:bgPr>
        <a:solidFill>
          <a:srgbClr val="F3F3F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subTitle" idx="1"/>
          </p:nvPr>
        </p:nvSpPr>
        <p:spPr>
          <a:xfrm>
            <a:off x="1316638" y="2196450"/>
            <a:ext cx="19596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5" name="Google Shape;85;p10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?utm_source=link-attribution&amp;utm_medium=referral&amp;utm_campaign=image&amp;utm_content=3088675" TargetMode="External"/><Relationship Id="rId4" Type="http://schemas.openxmlformats.org/officeDocument/2006/relationships/hyperlink" Target="https://pixabay.com/users/tommygbeatty-6864859/?utm_source=link-attribution&amp;utm_medium=referral&amp;utm_campaign=image&amp;utm_content=308867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g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by9O6nNyFpbSW0My7VCRVLmNzN2lChc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 rot="-5400000">
            <a:off x="-1307300" y="1274550"/>
            <a:ext cx="5180100" cy="260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ctrTitle"/>
          </p:nvPr>
        </p:nvSpPr>
        <p:spPr>
          <a:xfrm>
            <a:off x="1291650" y="1359175"/>
            <a:ext cx="4941000" cy="27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TROUBLE IN PARADISE: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Hawai’i in </a:t>
            </a:r>
            <a:r>
              <a:rPr lang="es">
                <a:solidFill>
                  <a:schemeClr val="accent5"/>
                </a:solidFill>
              </a:rPr>
              <a:t>true</a:t>
            </a:r>
            <a:r>
              <a:rPr lang="es">
                <a:solidFill>
                  <a:schemeClr val="lt2"/>
                </a:solidFill>
              </a:rPr>
              <a:t> and </a:t>
            </a:r>
            <a:r>
              <a:rPr lang="es">
                <a:solidFill>
                  <a:schemeClr val="accent6"/>
                </a:solidFill>
              </a:rPr>
              <a:t>false</a:t>
            </a:r>
            <a:r>
              <a:rPr lang="es">
                <a:solidFill>
                  <a:schemeClr val="lt2"/>
                </a:solidFill>
              </a:rPr>
              <a:t> colors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1291650" y="4087150"/>
            <a:ext cx="642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To boldly go where some algorithms have gone before...</a:t>
            </a:r>
            <a:endParaRPr sz="1800"/>
          </a:p>
        </p:txBody>
      </p:sp>
      <p:sp>
        <p:nvSpPr>
          <p:cNvPr id="153" name="Google Shape;153;p23"/>
          <p:cNvSpPr txBox="1"/>
          <p:nvPr/>
        </p:nvSpPr>
        <p:spPr>
          <a:xfrm>
            <a:off x="1388825" y="4697025"/>
            <a:ext cx="50961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Image by </a:t>
            </a:r>
            <a:r>
              <a:rPr lang="es" u="sng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Tommy Beatty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from </a:t>
            </a:r>
            <a:r>
              <a:rPr lang="es" u="sng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  <a:hlinkClick r:id="rId5"/>
              </a:rPr>
              <a:t>Pixabay</a:t>
            </a:r>
            <a:endParaRPr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ctrTitle" idx="4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t="53227" b="14749"/>
          <a:stretch/>
        </p:blipFill>
        <p:spPr>
          <a:xfrm>
            <a:off x="111550" y="88425"/>
            <a:ext cx="6815854" cy="25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t="53948" b="14387"/>
          <a:stretch/>
        </p:blipFill>
        <p:spPr>
          <a:xfrm>
            <a:off x="35358" y="2625125"/>
            <a:ext cx="6893501" cy="25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4590250" y="4238325"/>
            <a:ext cx="17520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2367050" y="3077450"/>
            <a:ext cx="4643400" cy="42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2"/>
          <p:cNvCxnSpPr/>
          <p:nvPr/>
        </p:nvCxnSpPr>
        <p:spPr>
          <a:xfrm flipH="1">
            <a:off x="4063075" y="3102675"/>
            <a:ext cx="327600" cy="1176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32"/>
          <p:cNvSpPr txBox="1"/>
          <p:nvPr/>
        </p:nvSpPr>
        <p:spPr>
          <a:xfrm>
            <a:off x="7052425" y="2688087"/>
            <a:ext cx="13854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Lava lakes: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prominent in PCA 3 rock/heat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64" name="Google Shape;264;p32"/>
          <p:cNvCxnSpPr/>
          <p:nvPr/>
        </p:nvCxnSpPr>
        <p:spPr>
          <a:xfrm rot="10800000">
            <a:off x="4491325" y="3732600"/>
            <a:ext cx="2619900" cy="2769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32"/>
          <p:cNvSpPr txBox="1"/>
          <p:nvPr/>
        </p:nvSpPr>
        <p:spPr>
          <a:xfrm>
            <a:off x="7067962" y="3587150"/>
            <a:ext cx="13266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Steam plume from lava entering ocean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bright in PCA 1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ctrTitle" idx="4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l="18320" t="14477" b="64583"/>
          <a:stretch/>
        </p:blipFill>
        <p:spPr>
          <a:xfrm>
            <a:off x="0" y="0"/>
            <a:ext cx="8028929" cy="237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l="18327" t="11632" b="64584"/>
          <a:stretch/>
        </p:blipFill>
        <p:spPr>
          <a:xfrm>
            <a:off x="0" y="2374950"/>
            <a:ext cx="8022113" cy="26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5757400" y="2489925"/>
            <a:ext cx="1689600" cy="20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Greatly enhanced contrast for Hilo streets, structures, airport runways.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ctrTitle"/>
          </p:nvPr>
        </p:nvSpPr>
        <p:spPr>
          <a:xfrm>
            <a:off x="5185650" y="511250"/>
            <a:ext cx="266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CLUSTERING?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1"/>
          </p:nvPr>
        </p:nvSpPr>
        <p:spPr>
          <a:xfrm>
            <a:off x="3982673" y="11675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Classification would be preferable, but would require labels.</a:t>
            </a:r>
            <a:endParaRPr sz="150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Geospatial data are usually labeled for classification via application of shapefiles, which was a bridge too far for the scope of this project. Mastering enough geospatial raster data formatting and software to do any analysis already took a week, and that followed a week of sifting through project ideas.</a:t>
            </a:r>
            <a:endParaRPr sz="15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Clustering always holds the added attraction that it allows </a:t>
            </a:r>
            <a:r>
              <a:rPr lang="es" sz="1500" i="1"/>
              <a:t>reality</a:t>
            </a:r>
            <a:r>
              <a:rPr lang="es" sz="1500"/>
              <a:t> to tell </a:t>
            </a:r>
            <a:r>
              <a:rPr lang="es" sz="1500" i="1"/>
              <a:t>us </a:t>
            </a:r>
            <a:r>
              <a:rPr lang="es" sz="1500"/>
              <a:t> what’s going on, rather than the other way around (at least to some extent).</a:t>
            </a:r>
            <a:endParaRPr sz="150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l="56910" r="16860"/>
          <a:stretch/>
        </p:blipFill>
        <p:spPr>
          <a:xfrm>
            <a:off x="0" y="-27925"/>
            <a:ext cx="2043374" cy="5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/>
          <p:nvPr/>
        </p:nvSpPr>
        <p:spPr>
          <a:xfrm>
            <a:off x="6900" y="-25050"/>
            <a:ext cx="20433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ctrTitle"/>
          </p:nvPr>
        </p:nvSpPr>
        <p:spPr>
          <a:xfrm>
            <a:off x="3490975" y="78700"/>
            <a:ext cx="4354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METHODOLOGY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1"/>
          </p:nvPr>
        </p:nvSpPr>
        <p:spPr>
          <a:xfrm>
            <a:off x="3982675" y="527575"/>
            <a:ext cx="3862800" cy="4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Sample down to &lt;~ 50,000 pixels.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Standard scale and </a:t>
            </a:r>
            <a:r>
              <a:rPr lang="es" sz="1500" u="sng"/>
              <a:t>reduce dimensionality with PCA.</a:t>
            </a:r>
            <a:r>
              <a:rPr lang="es" sz="1500"/>
              <a:t> Clustering on full dimensional space was unsuccessful. Cluster on </a:t>
            </a:r>
            <a:r>
              <a:rPr lang="es" sz="1500" u="sng"/>
              <a:t>pure spectral data</a:t>
            </a:r>
            <a:r>
              <a:rPr lang="es" sz="1500"/>
              <a:t> to get spectral</a:t>
            </a:r>
            <a:r>
              <a:rPr lang="es" sz="1500" u="sng"/>
              <a:t> </a:t>
            </a:r>
            <a:r>
              <a:rPr lang="es" sz="1500" i="1" u="sng"/>
              <a:t>categories</a:t>
            </a:r>
            <a:r>
              <a:rPr lang="es" sz="1500" u="sng"/>
              <a:t>. </a:t>
            </a:r>
            <a:r>
              <a:rPr lang="es" sz="1500"/>
              <a:t>Cluster on </a:t>
            </a:r>
            <a:r>
              <a:rPr lang="es" sz="1500" u="sng"/>
              <a:t>spatial + spectral data</a:t>
            </a:r>
            <a:r>
              <a:rPr lang="es" sz="1500"/>
              <a:t> to get</a:t>
            </a:r>
            <a:r>
              <a:rPr lang="es" sz="1500" u="sng"/>
              <a:t> </a:t>
            </a:r>
            <a:r>
              <a:rPr lang="es" sz="1500"/>
              <a:t>individual terrain </a:t>
            </a:r>
            <a:r>
              <a:rPr lang="es" sz="1500" i="1" u="sng"/>
              <a:t>objects.</a:t>
            </a:r>
            <a:endParaRPr sz="1500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sng"/>
              <a:t>DBSCAN</a:t>
            </a:r>
            <a:r>
              <a:rPr lang="es" sz="1500"/>
              <a:t> and </a:t>
            </a:r>
            <a:r>
              <a:rPr lang="es" sz="1500" u="sng"/>
              <a:t>Mean Shift</a:t>
            </a:r>
            <a:r>
              <a:rPr lang="es" sz="1500"/>
              <a:t> algorithms: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Avoid imposing a preset </a:t>
            </a:r>
            <a:r>
              <a:rPr lang="es" sz="1500" i="1"/>
              <a:t>k</a:t>
            </a:r>
            <a:r>
              <a:rPr lang="es" sz="1500"/>
              <a:t> on the dataset.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Both algorithms can be used to cluster (leaving data points as noise) rather than partition.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Gridsearch across hyperparameter space:</a:t>
            </a:r>
            <a:endParaRPr sz="1500" u="sng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DBSCAN: core point distance, core number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Mean Shift: window size</a:t>
            </a:r>
            <a:endParaRPr sz="1500"/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l="56910" r="16860"/>
          <a:stretch/>
        </p:blipFill>
        <p:spPr>
          <a:xfrm>
            <a:off x="0" y="-27925"/>
            <a:ext cx="2043374" cy="5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6900" y="-25050"/>
            <a:ext cx="20433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ctrTitle"/>
          </p:nvPr>
        </p:nvSpPr>
        <p:spPr>
          <a:xfrm>
            <a:off x="3490975" y="78700"/>
            <a:ext cx="4354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METHODOLOGY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1"/>
          </p:nvPr>
        </p:nvSpPr>
        <p:spPr>
          <a:xfrm>
            <a:off x="3982675" y="527575"/>
            <a:ext cx="3862800" cy="4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Reduce dimensionality with PCA.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sng"/>
              <a:t>DBSCAN</a:t>
            </a:r>
            <a:r>
              <a:rPr lang="es" sz="1500"/>
              <a:t> and </a:t>
            </a:r>
            <a:r>
              <a:rPr lang="es" sz="1500" u="sng"/>
              <a:t>Mean Shift</a:t>
            </a:r>
            <a:r>
              <a:rPr lang="es" sz="1500"/>
              <a:t> algorithms: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Avoid imposing a preset </a:t>
            </a:r>
            <a:r>
              <a:rPr lang="es" sz="1500" i="1"/>
              <a:t>k</a:t>
            </a:r>
            <a:r>
              <a:rPr lang="es" sz="1500"/>
              <a:t>.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Cluster (leaving data points as noise) rather than partition.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Gridsearch across hyperparameter space:</a:t>
            </a:r>
            <a:endParaRPr sz="1500" u="sng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DBSCAN: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core point distance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core number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Mean Shift: </a:t>
            </a:r>
            <a:endParaRPr sz="1500"/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window size</a:t>
            </a:r>
            <a:endParaRPr sz="1500"/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03" name="Google Shape;303;p36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l="67036"/>
          <a:stretch/>
        </p:blipFill>
        <p:spPr>
          <a:xfrm>
            <a:off x="107525" y="78700"/>
            <a:ext cx="1847651" cy="1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4">
            <a:alphaModFix/>
          </a:blip>
          <a:srcRect l="65293" t="7011" r="24294" b="58771"/>
          <a:stretch/>
        </p:blipFill>
        <p:spPr>
          <a:xfrm>
            <a:off x="183725" y="1473825"/>
            <a:ext cx="757075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4">
            <a:alphaModFix/>
          </a:blip>
          <a:srcRect l="24017" t="6936" r="65313" b="58773"/>
          <a:stretch/>
        </p:blipFill>
        <p:spPr>
          <a:xfrm>
            <a:off x="1152500" y="1473825"/>
            <a:ext cx="757081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" y="1599899"/>
            <a:ext cx="9143999" cy="20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13" name="Google Shape;313;p37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ctrTitle"/>
          </p:nvPr>
        </p:nvSpPr>
        <p:spPr>
          <a:xfrm>
            <a:off x="1007650" y="673736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CATEGORIES</a:t>
            </a:r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4294967295"/>
          </p:nvPr>
        </p:nvSpPr>
        <p:spPr>
          <a:xfrm>
            <a:off x="188450" y="3771775"/>
            <a:ext cx="79563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Spectral 7 channel data reduced to 3 PCA dimensions.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/>
              <a:t>There is structure to this data, but it’s not easy to tease out.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ctrTitle"/>
          </p:nvPr>
        </p:nvSpPr>
        <p:spPr>
          <a:xfrm>
            <a:off x="702850" y="1809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CATEGORIES</a:t>
            </a: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" y="734875"/>
            <a:ext cx="8303575" cy="2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1560925" y="3961850"/>
            <a:ext cx="40458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Mean Shift: window size 0.676 scaled units,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40% of estimate_bandwidth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clusters: 186 (??!!)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noise points: 22142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out of 39367 sampled pixels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l="24017" t="24915" r="65314" b="66902"/>
          <a:stretch/>
        </p:blipFill>
        <p:spPr>
          <a:xfrm>
            <a:off x="389750" y="3976821"/>
            <a:ext cx="1022425" cy="11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5">
            <a:alphaModFix/>
          </a:blip>
          <a:srcRect l="33204" r="33700"/>
          <a:stretch/>
        </p:blipFill>
        <p:spPr>
          <a:xfrm>
            <a:off x="5310575" y="3560800"/>
            <a:ext cx="2336300" cy="1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2685"/>
            <a:ext cx="9143999" cy="210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186450" y="3697825"/>
            <a:ext cx="81429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you thought seven spectral dimensions was crazy… here’s the first three PCA components for ten-dimensional lat / long / elevation + spectral data.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There appears to be some weird rod-shaped structure in there.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is the sort of data where DBSCAN performs better at clustering: high aspect ratio bodies.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1007650" y="7143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OBJECTS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ctrTitle"/>
          </p:nvPr>
        </p:nvSpPr>
        <p:spPr>
          <a:xfrm>
            <a:off x="398050" y="84725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OBJECTS</a:t>
            </a: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42" name="Google Shape;342;p40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75" y="556750"/>
            <a:ext cx="6178245" cy="3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1419525" y="3994575"/>
            <a:ext cx="37116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DBSCAN: Core distance and core number: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0.20 scaled units, 25 points for core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clusters: 16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noise points: 8360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out of 56718 sampled pixels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l="65293" t="33143" r="24294" b="58771"/>
          <a:stretch/>
        </p:blipFill>
        <p:spPr>
          <a:xfrm>
            <a:off x="412325" y="3950700"/>
            <a:ext cx="999574" cy="11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l="67036"/>
          <a:stretch/>
        </p:blipFill>
        <p:spPr>
          <a:xfrm>
            <a:off x="5282450" y="3669902"/>
            <a:ext cx="2109352" cy="1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>
            <a:spLocks noGrp="1"/>
          </p:cNvSpPr>
          <p:nvPr>
            <p:ph type="ctrTitle"/>
          </p:nvPr>
        </p:nvSpPr>
        <p:spPr>
          <a:xfrm>
            <a:off x="6489450" y="57575"/>
            <a:ext cx="233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APPLICATIONS</a:t>
            </a: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3" name="Google Shape;353;p41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50" y="57575"/>
            <a:ext cx="6431099" cy="49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6599325" y="635375"/>
            <a:ext cx="1737900" cy="4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Volcanic hazard mapping:</a:t>
            </a:r>
            <a:endParaRPr sz="1500" u="sng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every ocean island or other basaltic province has been mapped as carefully as Hawai’i.</a:t>
            </a: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Transferable methodology example:</a:t>
            </a:r>
            <a:endParaRPr sz="1500" u="sng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Mapping contaminant distribution via stressed vegetation.</a:t>
            </a: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2089339" y="2129589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 idx="3"/>
          </p:nvPr>
        </p:nvSpPr>
        <p:spPr>
          <a:xfrm>
            <a:off x="2097458" y="27874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 idx="4"/>
          </p:nvPr>
        </p:nvSpPr>
        <p:spPr>
          <a:xfrm>
            <a:off x="805744" y="2365905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II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/>
          </p:nvPr>
        </p:nvSpPr>
        <p:spPr>
          <a:xfrm>
            <a:off x="805744" y="159563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ctrTitle" idx="5"/>
          </p:nvPr>
        </p:nvSpPr>
        <p:spPr>
          <a:xfrm>
            <a:off x="5082664" y="2129589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6"/>
          </p:nvPr>
        </p:nvSpPr>
        <p:spPr>
          <a:xfrm>
            <a:off x="3799069" y="159563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III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 idx="7"/>
          </p:nvPr>
        </p:nvSpPr>
        <p:spPr>
          <a:xfrm>
            <a:off x="5090783" y="2787438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 idx="8"/>
          </p:nvPr>
        </p:nvSpPr>
        <p:spPr>
          <a:xfrm>
            <a:off x="3799069" y="2365905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ctrTitle"/>
          </p:nvPr>
        </p:nvSpPr>
        <p:spPr>
          <a:xfrm>
            <a:off x="4758000" y="1130625"/>
            <a:ext cx="2783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62" name="Google Shape;362;p42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1"/>
          </p:nvPr>
        </p:nvSpPr>
        <p:spPr>
          <a:xfrm>
            <a:off x="4758000" y="1524225"/>
            <a:ext cx="31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Landsat 8 data collected by NASA and served by USGS.</a:t>
            </a:r>
            <a:endParaRPr sz="1000"/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GRASS GIS from U.S. ACE </a:t>
            </a:r>
            <a:r>
              <a:rPr lang="es" sz="1000" i="1"/>
              <a:t>et al.</a:t>
            </a:r>
            <a:endParaRPr sz="1000" i="1"/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Particularly helpful tutorial on Medium by Robert Simmon dealing with the GDAL library and geospatial image data in general.</a:t>
            </a:r>
            <a:endParaRPr sz="1000"/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Many other online sources of help!</a:t>
            </a:r>
            <a:endParaRPr sz="1000"/>
          </a:p>
          <a:p>
            <a:pPr marL="2413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/>
          </a:p>
          <a:p>
            <a:pPr marL="2413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Presentation template by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3"/>
              </a:rPr>
              <a:t>Slidesgo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Icons by</a:t>
            </a:r>
            <a:r>
              <a:rPr lang="es" sz="1000">
                <a:solidFill>
                  <a:srgbClr val="000000"/>
                </a:solidFill>
              </a:rPr>
              <a:t>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4"/>
              </a:rPr>
              <a:t>Flaticon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Infographics by</a:t>
            </a:r>
            <a:r>
              <a:rPr lang="es" sz="1000">
                <a:solidFill>
                  <a:srgbClr val="000000"/>
                </a:solidFill>
              </a:rPr>
              <a:t>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5"/>
              </a:rPr>
              <a:t>Freepik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Author introduction slide photo created by Freepik</a:t>
            </a:r>
            <a:endParaRPr sz="1000"/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Text &amp; Image slide photo created by Freepik.com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/>
          </a:p>
        </p:txBody>
      </p:sp>
      <p:pic>
        <p:nvPicPr>
          <p:cNvPr id="364" name="Google Shape;364;p42"/>
          <p:cNvPicPr preferRelativeResize="0"/>
          <p:nvPr/>
        </p:nvPicPr>
        <p:blipFill rotWithShape="1">
          <a:blip r:embed="rId6">
            <a:alphaModFix/>
          </a:blip>
          <a:srcRect l="50455" r="12351"/>
          <a:stretch/>
        </p:blipFill>
        <p:spPr>
          <a:xfrm>
            <a:off x="541000" y="435650"/>
            <a:ext cx="2853230" cy="4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/>
          <p:nvPr/>
        </p:nvSpPr>
        <p:spPr>
          <a:xfrm>
            <a:off x="540950" y="435650"/>
            <a:ext cx="2853300" cy="43152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2283675" y="0"/>
            <a:ext cx="2178300" cy="51435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1"/>
          </p:nvPr>
        </p:nvSpPr>
        <p:spPr>
          <a:xfrm>
            <a:off x="536600" y="1633250"/>
            <a:ext cx="7577400" cy="32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Oswald"/>
                <a:ea typeface="Oswald"/>
                <a:cs typeface="Oswald"/>
                <a:sym typeface="Oswald"/>
              </a:rPr>
              <a:t>Existing algorithms and software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3600">
                <a:latin typeface="Oswald"/>
                <a:ea typeface="Oswald"/>
                <a:cs typeface="Oswald"/>
                <a:sym typeface="Oswald"/>
              </a:rPr>
              <a:t>Future work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3" name="Google Shape;373;p43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APPENDIX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ctrTitle"/>
          </p:nvPr>
        </p:nvSpPr>
        <p:spPr>
          <a:xfrm>
            <a:off x="1007650" y="28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 HASN’T THIS ALL BEEN DONE BEFORE?</a:t>
            </a:r>
            <a:endParaRPr/>
          </a:p>
        </p:txBody>
      </p:sp>
      <p:sp>
        <p:nvSpPr>
          <p:cNvPr id="379" name="Google Shape;379;p44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0" name="Google Shape;380;p44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650"/>
            <a:ext cx="6049050" cy="44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/>
        </p:nvSpPr>
        <p:spPr>
          <a:xfrm>
            <a:off x="6354150" y="734875"/>
            <a:ext cx="1936200" cy="3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Well… mostly.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GRASS GIS i.cluster + i.maxlik routines: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their own special sauce clustering algorithm, not quite </a:t>
            </a:r>
            <a:r>
              <a:rPr lang="es" i="1">
                <a:latin typeface="Didact Gothic"/>
                <a:ea typeface="Didact Gothic"/>
                <a:cs typeface="Didact Gothic"/>
                <a:sym typeface="Didact Gothic"/>
              </a:rPr>
              <a:t>k</a:t>
            </a: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-means.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10 classes selected as input parameter, but some form of regularization removed one.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I don’t feel bad about being outdone by a project with this many contributor-hours.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1007650" y="28500"/>
            <a:ext cx="71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 HASN’T THIS ALL BEEN DONE BEFORE?</a:t>
            </a:r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ctrTitle" idx="2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1300"/>
            <a:ext cx="3750589" cy="265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610" y="536426"/>
            <a:ext cx="3750589" cy="26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 rotWithShape="1">
          <a:blip r:embed="rId5">
            <a:alphaModFix/>
          </a:blip>
          <a:srcRect l="52696" b="4223"/>
          <a:stretch/>
        </p:blipFill>
        <p:spPr>
          <a:xfrm>
            <a:off x="2933050" y="2655175"/>
            <a:ext cx="2109676" cy="23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 txBox="1"/>
          <p:nvPr/>
        </p:nvSpPr>
        <p:spPr>
          <a:xfrm>
            <a:off x="153425" y="3344150"/>
            <a:ext cx="2732100" cy="1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GRASS GIS i.segment routine used recursively / hierarchically (iterations 5 and 6 shown, thresholds 0.75 and 0.90).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5154400" y="3367925"/>
            <a:ext cx="25539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Overall this is still superior, but there are a few advantages already apparent in using my alternative implementation.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(I don’t split the ocean, for example.)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>
            <a:spLocks noGrp="1"/>
          </p:cNvSpPr>
          <p:nvPr>
            <p:ph type="title" idx="4294967295"/>
          </p:nvPr>
        </p:nvSpPr>
        <p:spPr>
          <a:xfrm>
            <a:off x="106810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Oswald Regular"/>
                <a:ea typeface="Oswald Regular"/>
                <a:cs typeface="Oswald Regular"/>
                <a:sym typeface="Oswald Regular"/>
              </a:rPr>
              <a:t>Where to go from here?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body" idx="4294967295"/>
          </p:nvPr>
        </p:nvSpPr>
        <p:spPr>
          <a:xfrm>
            <a:off x="1220500" y="9950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Used advanced computing resources (Dask, Spark) on a remote instance to cluster all data.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Autoencoder to develop alternative reduced dimension spaces in which to cluster.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original plan was to do initial exploration with clustering before moving to neural network classifiers.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There are several landscape classification training sets on TensorFlow alone to explore.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Train or find a pretrained model to then specialize to Hawai’i.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Tileserver to upgrade app so that large images can be served with short lag time.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Eventually attack the original motivating question: regress lava flow ages.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Find or create shapefiles for dated lava flows to use as training data.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Carefully construct &amp; evaluate network to train it to recognize the difference between windward and leeward landscapes.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solid model for lava flow age regression could be used to study volcanic hazards.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Similar methodology could attack questions like imaging stressed vegetation to infer contaminant distributions.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4294967295"/>
          </p:nvPr>
        </p:nvSpPr>
        <p:spPr>
          <a:xfrm>
            <a:off x="5651351" y="585813"/>
            <a:ext cx="244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Regression problem: estimate / predict lava flow ages from multispectral data.</a:t>
            </a:r>
            <a:endParaRPr sz="14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Applications to volcanic hazards. Similar techniques could monitor vegetation response to contamination.</a:t>
            </a:r>
            <a:endParaRPr sz="14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Start by looking at principal component analysis to reduce dimensionality of spectral data.</a:t>
            </a:r>
            <a:endParaRPr sz="14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466269"/>
                </a:solidFill>
              </a:rPr>
              <a:t>Study clustering in spectral data to identify landscape </a:t>
            </a:r>
            <a:r>
              <a:rPr lang="es" sz="1400" u="sng">
                <a:solidFill>
                  <a:srgbClr val="466269"/>
                </a:solidFill>
              </a:rPr>
              <a:t>type</a:t>
            </a:r>
            <a:r>
              <a:rPr lang="es" sz="1400">
                <a:solidFill>
                  <a:srgbClr val="466269"/>
                </a:solidFill>
              </a:rPr>
              <a:t> (forest, fresh lava…) and clustering in spatial + spectral data to identify individual </a:t>
            </a:r>
            <a:r>
              <a:rPr lang="es" sz="1400" u="sng">
                <a:solidFill>
                  <a:srgbClr val="466269"/>
                </a:solidFill>
              </a:rPr>
              <a:t>objects / features</a:t>
            </a:r>
            <a:r>
              <a:rPr lang="es" sz="1400">
                <a:solidFill>
                  <a:srgbClr val="466269"/>
                </a:solidFill>
              </a:rPr>
              <a:t> (lava flows).</a:t>
            </a:r>
            <a:endParaRPr sz="1400">
              <a:solidFill>
                <a:srgbClr val="466269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>
              <a:solidFill>
                <a:srgbClr val="466269"/>
              </a:solidFill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ctrTitle" idx="2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t="53746"/>
          <a:stretch/>
        </p:blipFill>
        <p:spPr>
          <a:xfrm>
            <a:off x="1350" y="4288"/>
            <a:ext cx="5468951" cy="19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9771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l="6736" t="44012" r="33379" b="39003"/>
          <a:stretch/>
        </p:blipFill>
        <p:spPr>
          <a:xfrm>
            <a:off x="920325" y="254068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ctrTitle" idx="4294967295"/>
          </p:nvPr>
        </p:nvSpPr>
        <p:spPr>
          <a:xfrm>
            <a:off x="771516" y="2164150"/>
            <a:ext cx="303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ctrTitle" idx="2"/>
          </p:nvPr>
        </p:nvSpPr>
        <p:spPr>
          <a:xfrm>
            <a:off x="1555541" y="1771330"/>
            <a:ext cx="125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83" y="3341701"/>
            <a:ext cx="5473875" cy="18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4294967295"/>
          </p:nvPr>
        </p:nvSpPr>
        <p:spPr>
          <a:xfrm>
            <a:off x="5651350" y="585908"/>
            <a:ext cx="2446800" cy="44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Use multispectral data (visible and infrared) to distinguish lava flow ages.</a:t>
            </a:r>
            <a:endParaRPr sz="15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Infrared spectra are filthy rich with data about vegetation, soil, and rock.</a:t>
            </a:r>
            <a:endParaRPr sz="15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Principal Component Analysis (PCA) to reduce spectral dimensionality.</a:t>
            </a:r>
            <a:endParaRPr sz="1500">
              <a:solidFill>
                <a:srgbClr val="46626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66269"/>
                </a:solidFill>
              </a:rPr>
              <a:t>Clustering to identify</a:t>
            </a:r>
            <a:endParaRPr sz="1500">
              <a:solidFill>
                <a:srgbClr val="46626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6269"/>
              </a:buClr>
              <a:buSzPts val="1500"/>
              <a:buChar char="●"/>
            </a:pPr>
            <a:r>
              <a:rPr lang="es" sz="1500">
                <a:solidFill>
                  <a:srgbClr val="466269"/>
                </a:solidFill>
              </a:rPr>
              <a:t>landscape spectral </a:t>
            </a:r>
            <a:r>
              <a:rPr lang="es" sz="1500" u="sng">
                <a:solidFill>
                  <a:srgbClr val="466269"/>
                </a:solidFill>
              </a:rPr>
              <a:t>class</a:t>
            </a:r>
            <a:r>
              <a:rPr lang="es" sz="1500">
                <a:solidFill>
                  <a:srgbClr val="466269"/>
                </a:solidFill>
              </a:rPr>
              <a:t> (forest, fresh lava…).</a:t>
            </a:r>
            <a:endParaRPr sz="1500">
              <a:solidFill>
                <a:srgbClr val="46626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500"/>
              <a:buChar char="●"/>
            </a:pPr>
            <a:r>
              <a:rPr lang="es" sz="1500">
                <a:solidFill>
                  <a:srgbClr val="466269"/>
                </a:solidFill>
              </a:rPr>
              <a:t>spatial + spectral </a:t>
            </a:r>
            <a:r>
              <a:rPr lang="es" sz="1500" u="sng">
                <a:solidFill>
                  <a:srgbClr val="466269"/>
                </a:solidFill>
              </a:rPr>
              <a:t>objects / features</a:t>
            </a:r>
            <a:r>
              <a:rPr lang="es" sz="1500">
                <a:solidFill>
                  <a:srgbClr val="466269"/>
                </a:solidFill>
              </a:rPr>
              <a:t> (single lava flow).</a:t>
            </a:r>
            <a:endParaRPr sz="1500">
              <a:solidFill>
                <a:srgbClr val="466269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5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l="6736" t="44012" r="33379" b="39003"/>
          <a:stretch/>
        </p:blipFill>
        <p:spPr>
          <a:xfrm>
            <a:off x="920325" y="52402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>
            <a:spLocks noGrp="1"/>
          </p:cNvSpPr>
          <p:nvPr>
            <p:ph type="ctrTitle" idx="4294967295"/>
          </p:nvPr>
        </p:nvSpPr>
        <p:spPr>
          <a:xfrm>
            <a:off x="771516" y="147491"/>
            <a:ext cx="303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ctrTitle" idx="2"/>
          </p:nvPr>
        </p:nvSpPr>
        <p:spPr>
          <a:xfrm>
            <a:off x="1555541" y="-245329"/>
            <a:ext cx="125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ctrTitle" idx="2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t="50903"/>
          <a:stretch/>
        </p:blipFill>
        <p:spPr>
          <a:xfrm>
            <a:off x="81481" y="3264725"/>
            <a:ext cx="5003750" cy="18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l="37114" t="53076" b="-9"/>
          <a:stretch/>
        </p:blipFill>
        <p:spPr>
          <a:xfrm>
            <a:off x="834375" y="1294525"/>
            <a:ext cx="2446800" cy="189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613100" y="2252850"/>
            <a:ext cx="1608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Example of GRASS GIS spectral classification on Landsat 8 data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ctrTitle" idx="2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t="53746"/>
          <a:stretch/>
        </p:blipFill>
        <p:spPr>
          <a:xfrm>
            <a:off x="1350" y="4288"/>
            <a:ext cx="5468951" cy="19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9771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l="6736" t="44012" r="33379" b="39003"/>
          <a:stretch/>
        </p:blipFill>
        <p:spPr>
          <a:xfrm>
            <a:off x="920325" y="254068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>
            <a:spLocks noGrp="1"/>
          </p:cNvSpPr>
          <p:nvPr>
            <p:ph type="ctrTitle" idx="4294967295"/>
          </p:nvPr>
        </p:nvSpPr>
        <p:spPr>
          <a:xfrm>
            <a:off x="771516" y="2164150"/>
            <a:ext cx="303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ctrTitle" idx="2"/>
          </p:nvPr>
        </p:nvSpPr>
        <p:spPr>
          <a:xfrm>
            <a:off x="1555541" y="1771330"/>
            <a:ext cx="125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83" y="3341701"/>
            <a:ext cx="5473875" cy="18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5606700" y="743200"/>
            <a:ext cx="3000000" cy="4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Landsat 8 OLI: 30 m per pixel, bands 1-7 used in this analysis.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Infrared band 5 is sensitive to vegetation.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IR band 6 / 7 used to study geologic materials.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Clouds are the bane of the remote sensing analyst.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Kilauea is on the windward side of Hawai’i Island.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All the analyses in this presentation were done on a single Landsat 8 scene collected in February 2017, a rare relatively cloudless day in Hilo / Kilauea.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subTitle" idx="3"/>
          </p:nvPr>
        </p:nvSpPr>
        <p:spPr>
          <a:xfrm>
            <a:off x="4859656" y="595918"/>
            <a:ext cx="312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What would we see if we were to conduct a dimensionality reduction via PCA from 7 bands to 3 components and image that?</a:t>
            </a:r>
            <a:endParaRPr sz="1400"/>
          </a:p>
        </p:txBody>
      </p:sp>
      <p:sp>
        <p:nvSpPr>
          <p:cNvPr id="214" name="Google Shape;214;p28"/>
          <p:cNvSpPr txBox="1">
            <a:spLocks noGrp="1"/>
          </p:cNvSpPr>
          <p:nvPr>
            <p:ph type="ctrTitle" idx="2"/>
          </p:nvPr>
        </p:nvSpPr>
        <p:spPr>
          <a:xfrm>
            <a:off x="5565839" y="77487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QUESTION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ctrTitle"/>
          </p:nvPr>
        </p:nvSpPr>
        <p:spPr>
          <a:xfrm>
            <a:off x="152400" y="105013"/>
            <a:ext cx="280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396550" y="602425"/>
            <a:ext cx="328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Seven spectral bands cannot, of course, be imaged simultaneously.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Typically this is addressed by creating false color maps where non-visible bands are exchanged with visible colors.</a:t>
            </a:r>
            <a:endParaRPr sz="1400"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ctrTitle" idx="4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475"/>
            <a:ext cx="2520904" cy="29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00" y="2082475"/>
            <a:ext cx="2520899" cy="290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383" y="2082484"/>
            <a:ext cx="2520899" cy="290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pic>
        <p:nvPicPr>
          <p:cNvPr id="229" name="Google Shape;229;p29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217859" y="88125"/>
            <a:ext cx="4314656" cy="49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ctrTitle" idx="2"/>
          </p:nvPr>
        </p:nvSpPr>
        <p:spPr>
          <a:xfrm rot="-5400000">
            <a:off x="5915250" y="2288900"/>
            <a:ext cx="502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"/>
          </p:nvPr>
        </p:nvSpPr>
        <p:spPr>
          <a:xfrm>
            <a:off x="189075" y="3087175"/>
            <a:ext cx="8105100" cy="19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PCA conducted on </a:t>
            </a:r>
            <a:r>
              <a:rPr lang="es" i="1" u="sng"/>
              <a:t>land only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1  -  EVR 74%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“Brightness” biased against vegetation.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2  -  EVR 18%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Strong association with vegetation band 5; suspect soil (hydrated mineral signature) is in band 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3  -  EVR 6%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“Rockness”? “Heat”? Mid IR band 7 should be associated with non-hydrogen parts of mineral structure.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0" y="124888"/>
            <a:ext cx="72866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3" name="Google Shape;243;p31"/>
          <p:cNvSpPr txBox="1">
            <a:spLocks noGrp="1"/>
          </p:cNvSpPr>
          <p:nvPr>
            <p:ph type="ctrTitle" idx="4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l="3863" r="53254" b="37865"/>
          <a:stretch/>
        </p:blipFill>
        <p:spPr>
          <a:xfrm>
            <a:off x="0" y="0"/>
            <a:ext cx="30764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l="4279" r="52840" b="37865"/>
          <a:stretch/>
        </p:blipFill>
        <p:spPr>
          <a:xfrm>
            <a:off x="3076500" y="0"/>
            <a:ext cx="3076501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6270325" y="88425"/>
            <a:ext cx="16638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48" name="Google Shape;248;p31"/>
          <p:cNvCxnSpPr/>
          <p:nvPr/>
        </p:nvCxnSpPr>
        <p:spPr>
          <a:xfrm flipH="1">
            <a:off x="4088425" y="2590475"/>
            <a:ext cx="2241900" cy="924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1"/>
          <p:cNvSpPr txBox="1"/>
          <p:nvPr/>
        </p:nvSpPr>
        <p:spPr>
          <a:xfrm>
            <a:off x="6347125" y="2397350"/>
            <a:ext cx="2090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Enhanced contrast here for newer lava flows. (In other places, the opposite is true.)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Note red (rock, not bright) color of high, dry Mauna Loa lava flows compared to lower lying Kilauea caldera and flows (purple, rock + bright).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50" name="Google Shape;250;p31"/>
          <p:cNvCxnSpPr/>
          <p:nvPr/>
        </p:nvCxnSpPr>
        <p:spPr>
          <a:xfrm flipH="1">
            <a:off x="5356225" y="4043100"/>
            <a:ext cx="965700" cy="6789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graph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Microsoft Office PowerPoint</Application>
  <PresentationFormat>On-screen Show (16:9)</PresentationFormat>
  <Paragraphs>200</Paragraphs>
  <Slides>24</Slides>
  <Notes>24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Didact Gothic</vt:lpstr>
      <vt:lpstr>Oswald</vt:lpstr>
      <vt:lpstr>Arial</vt:lpstr>
      <vt:lpstr>Arvo</vt:lpstr>
      <vt:lpstr>Proxima Nova</vt:lpstr>
      <vt:lpstr>Nunito Light</vt:lpstr>
      <vt:lpstr>Proxima Nova Semibold</vt:lpstr>
      <vt:lpstr>Oswald Regular</vt:lpstr>
      <vt:lpstr>Fira Sans Extra Condensed Medium</vt:lpstr>
      <vt:lpstr>Geography Lesson by SlidesGo</vt:lpstr>
      <vt:lpstr>SlidesGo Final Pages</vt:lpstr>
      <vt:lpstr>TROUBLE IN PARADISE: Hawai’i in true and false colors</vt:lpstr>
      <vt:lpstr>MOTIVATION</vt:lpstr>
      <vt:lpstr>MOTIVATION</vt:lpstr>
      <vt:lpstr>MOTIVATION</vt:lpstr>
      <vt:lpstr>THE DATA</vt:lpstr>
      <vt:lpstr>QUESTION</vt:lpstr>
      <vt:lpstr>ENHANCED MAPPING WITH PCA</vt:lpstr>
      <vt:lpstr>ENHANCED MAPPING WITH PCA</vt:lpstr>
      <vt:lpstr>ENHANCED MAPPING WITH PCA</vt:lpstr>
      <vt:lpstr>ENHANCED MAPPING WITH PCA</vt:lpstr>
      <vt:lpstr>ENHANCED MAPPING WITH PCA</vt:lpstr>
      <vt:lpstr>WHY CLUSTERING?</vt:lpstr>
      <vt:lpstr>CLUSTERING METHODOLOGY</vt:lpstr>
      <vt:lpstr>CLUSTERING METHODOLOGY</vt:lpstr>
      <vt:lpstr>LANDSCAPE CLUSTERING</vt:lpstr>
      <vt:lpstr>LANDSCAPE CATEGORIES</vt:lpstr>
      <vt:lpstr>LANDSCAPE CLUSTERING</vt:lpstr>
      <vt:lpstr>LANDSCAPE OBJECTS</vt:lpstr>
      <vt:lpstr>APPLICATIONS</vt:lpstr>
      <vt:lpstr>CREDITS</vt:lpstr>
      <vt:lpstr>APPENDIX</vt:lpstr>
      <vt:lpstr>BUT HASN’T THIS ALL BEEN DONE BEFORE?</vt:lpstr>
      <vt:lpstr>BUT HASN’T THIS ALL BEEN DONE BEFORE?</vt:lpstr>
      <vt:lpstr>Where to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 IN PARADISE: Hawai’i in true and false colors</dc:title>
  <cp:lastModifiedBy>Paul Giesting</cp:lastModifiedBy>
  <cp:revision>1</cp:revision>
  <dcterms:modified xsi:type="dcterms:W3CDTF">2020-07-26T02:04:34Z</dcterms:modified>
</cp:coreProperties>
</file>